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handoutMasterIdLst>
    <p:handoutMasterId r:id="rId19"/>
  </p:handoutMasterIdLst>
  <p:sldIdLst>
    <p:sldId id="301" r:id="rId4"/>
    <p:sldId id="305" r:id="rId5"/>
    <p:sldId id="302" r:id="rId6"/>
    <p:sldId id="303" r:id="rId7"/>
    <p:sldId id="281" r:id="rId8"/>
    <p:sldId id="298" r:id="rId9"/>
    <p:sldId id="294" r:id="rId10"/>
    <p:sldId id="293" r:id="rId11"/>
    <p:sldId id="299" r:id="rId12"/>
    <p:sldId id="297" r:id="rId13"/>
    <p:sldId id="296" r:id="rId14"/>
    <p:sldId id="306" r:id="rId15"/>
    <p:sldId id="307" r:id="rId16"/>
    <p:sldId id="290" r:id="rId17"/>
  </p:sldIdLst>
  <p:sldSz cx="12192000" cy="6858000"/>
  <p:notesSz cx="6797675" cy="9928225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8894" autoAdjust="0"/>
  </p:normalViewPr>
  <p:slideViewPr>
    <p:cSldViewPr>
      <p:cViewPr>
        <p:scale>
          <a:sx n="75" d="100"/>
          <a:sy n="75" d="100"/>
        </p:scale>
        <p:origin x="-1776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09051-7B3D-4450-BCA6-655437A7DCF4}" type="datetimeFigureOut">
              <a:rPr lang="nl-NL" smtClean="0"/>
              <a:t>27-9-2017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2747B-5526-4B17-81E2-BDF4075B6F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9765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3AE23-3C3A-4988-A7E4-9C915FFA2F51}" type="datetimeFigureOut">
              <a:rPr lang="nl-NL" smtClean="0"/>
              <a:t>27-9-2017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140CE-4EB5-4063-B968-9A28770CCA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816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Start in 2009</a:t>
            </a:r>
          </a:p>
          <a:p>
            <a:endParaRPr lang="nl-NL" altLang="nl-NL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nl-NL" altLang="nl-NL" dirty="0">
                <a:sym typeface="Wingdings" panose="05000000000000000000" pitchFamily="2" charset="2"/>
              </a:rPr>
              <a:t>alleen SW voor 5 gemeenten, geprivatiseerd.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nl-NL" altLang="nl-NL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nl-NL" altLang="nl-NL" dirty="0" err="1"/>
              <a:t>Bartiméus</a:t>
            </a:r>
            <a:r>
              <a:rPr lang="nl-NL" altLang="nl-NL" dirty="0"/>
              <a:t>, Inclusief Groep en </a:t>
            </a:r>
            <a:r>
              <a:rPr lang="nl-NL" altLang="nl-NL" dirty="0" err="1"/>
              <a:t>Abrona</a:t>
            </a:r>
            <a:endParaRPr lang="nl-NL" altLang="nl-NL" dirty="0"/>
          </a:p>
          <a:p>
            <a:endParaRPr lang="nl-NL" altLang="nl-NL" dirty="0"/>
          </a:p>
          <a:p>
            <a:endParaRPr lang="nl-NL" altLang="nl-NL" dirty="0"/>
          </a:p>
          <a:p>
            <a:endParaRPr lang="nl-NL" altLang="nl-NL" dirty="0"/>
          </a:p>
          <a:p>
            <a:r>
              <a:rPr lang="nl-NL" altLang="nl-NL" dirty="0"/>
              <a:t>In 2016:</a:t>
            </a:r>
          </a:p>
          <a:p>
            <a:endParaRPr lang="nl-NL" altLang="nl-NL" dirty="0"/>
          </a:p>
          <a:p>
            <a:r>
              <a:rPr lang="nl-NL" altLang="nl-NL" dirty="0">
                <a:sym typeface="Wingdings" panose="05000000000000000000" pitchFamily="2" charset="2"/>
              </a:rPr>
              <a:t>Nog steeds SW maar heel veel meer.</a:t>
            </a:r>
          </a:p>
          <a:p>
            <a:r>
              <a:rPr lang="nl-NL" altLang="nl-NL" dirty="0">
                <a:sym typeface="Wingdings" panose="05000000000000000000" pitchFamily="2" charset="2"/>
              </a:rPr>
              <a:t>Aandeelhouders zijn 5 gemeenten. Naam is hetzelfde gebleven: B</a:t>
            </a:r>
            <a:r>
              <a:rPr lang="nl-NL" altLang="nl-NL" dirty="0"/>
              <a:t>uitengewoon In Gepaste Arbeid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40CE-4EB5-4063-B968-9A28770CCA2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6765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 georganiseerd:</a:t>
            </a:r>
          </a:p>
          <a:p>
            <a:endParaRPr lang="nl-NL" dirty="0"/>
          </a:p>
          <a:p>
            <a:r>
              <a:rPr lang="nl-NL" dirty="0"/>
              <a:t>3 afdelingen</a:t>
            </a:r>
          </a:p>
          <a:p>
            <a:endParaRPr lang="nl-NL" dirty="0"/>
          </a:p>
          <a:p>
            <a:r>
              <a:rPr lang="nl-NL" dirty="0"/>
              <a:t>500 mensen in dienst met arbeidsbeperking</a:t>
            </a:r>
          </a:p>
          <a:p>
            <a:r>
              <a:rPr lang="nl-NL" dirty="0"/>
              <a:t>	450 SW</a:t>
            </a:r>
          </a:p>
          <a:p>
            <a:r>
              <a:rPr lang="nl-NL" dirty="0"/>
              <a:t>	40 </a:t>
            </a:r>
            <a:r>
              <a:rPr lang="nl-NL" dirty="0" err="1"/>
              <a:t>Baanafsprakers</a:t>
            </a:r>
            <a:endParaRPr lang="nl-NL" dirty="0"/>
          </a:p>
          <a:p>
            <a:r>
              <a:rPr lang="nl-NL" dirty="0"/>
              <a:t>	2 Beschut werkers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40CE-4EB5-4063-B968-9A28770CCA2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7270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Beschut Werk + arbeidsmatige dagbesteding;</a:t>
            </a:r>
          </a:p>
          <a:p>
            <a:endParaRPr lang="nl-NL" dirty="0"/>
          </a:p>
          <a:p>
            <a:r>
              <a:rPr lang="nl-NL" dirty="0"/>
              <a:t>Werk passend maken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40CE-4EB5-4063-B968-9A28770CCA2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125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Gemeente grote opdrachtgever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+ andere grote werkgevers KNMI – RIVM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Grote groepen, professionele begeleiding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40CE-4EB5-4063-B968-9A28770CCA2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2888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Re-integratieafdeling </a:t>
            </a:r>
            <a:r>
              <a:rPr lang="nl-NL" dirty="0">
                <a:sym typeface="Wingdings" panose="05000000000000000000" pitchFamily="2" charset="2"/>
              </a:rPr>
              <a:t> s</a:t>
            </a:r>
            <a:r>
              <a:rPr lang="nl-NL" dirty="0"/>
              <a:t>taat voor WERK.</a:t>
            </a:r>
          </a:p>
          <a:p>
            <a:endParaRPr lang="nl-NL" dirty="0"/>
          </a:p>
          <a:p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Eerst vooral SW-detacheringen </a:t>
            </a:r>
          </a:p>
          <a:p>
            <a:r>
              <a:rPr lang="nl-NL" dirty="0"/>
              <a:t>Nu: toeleiden naar werk bij werkgevers in de regio.</a:t>
            </a:r>
          </a:p>
          <a:p>
            <a:endParaRPr lang="nl-NL" dirty="0"/>
          </a:p>
          <a:p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Mensen trainen én laten werken is beste re-integratie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Doel: arbeidsfit, gemotiveerd en aan het werk.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indent="0">
              <a:buFontTx/>
              <a:buNone/>
            </a:pPr>
            <a:r>
              <a:rPr lang="nl-NL" dirty="0"/>
              <a:t>SUCCESVOL MAATWERK:	Je moet </a:t>
            </a:r>
            <a:r>
              <a:rPr lang="nl-NL" dirty="0">
                <a:sym typeface="Wingdings" panose="05000000000000000000" pitchFamily="2" charset="2"/>
              </a:rPr>
              <a:t>mensen kennen om te weten wat ze kunnen</a:t>
            </a:r>
          </a:p>
          <a:p>
            <a:pPr marL="0" indent="0">
              <a:buFontTx/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r>
              <a:rPr lang="nl-NL" dirty="0">
                <a:sym typeface="Wingdings" panose="05000000000000000000" pitchFamily="2" charset="2"/>
              </a:rPr>
              <a:t>Arbeidsbeperkt of niet.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40CE-4EB5-4063-B968-9A28770CCA2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8806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40CE-4EB5-4063-B968-9A28770CCA2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519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Laatste groep werk maken van baanafspraak : 6 van de 7 hebben betaald werk gevonden!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40CE-4EB5-4063-B968-9A28770CCA2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7462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rgbClr val="FF0000"/>
                </a:solidFill>
              </a:rPr>
              <a:t>Graag nodig ik u uit voor een borrel.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40CE-4EB5-4063-B968-9A28770CCA2B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52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6416" y="1267213"/>
            <a:ext cx="10368136" cy="513011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96416" y="1844842"/>
            <a:ext cx="10368136" cy="446447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2627296" y="6453335"/>
            <a:ext cx="1668504" cy="331640"/>
          </a:xfrm>
        </p:spPr>
        <p:txBody>
          <a:bodyPr/>
          <a:lstStyle>
            <a:lvl1pPr>
              <a:defRPr/>
            </a:lvl1pPr>
          </a:lstStyle>
          <a:p>
            <a:endParaRPr lang="nl-NL" alt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347635" y="6453339"/>
            <a:ext cx="3836599" cy="331639"/>
          </a:xfrm>
        </p:spPr>
        <p:txBody>
          <a:bodyPr/>
          <a:lstStyle>
            <a:lvl1pPr>
              <a:defRPr/>
            </a:lvl1pPr>
          </a:lstStyle>
          <a:p>
            <a:endParaRPr lang="nl-NL" alt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229447" y="6453335"/>
            <a:ext cx="2844800" cy="331640"/>
          </a:xfrm>
        </p:spPr>
        <p:txBody>
          <a:bodyPr/>
          <a:lstStyle>
            <a:lvl1pPr>
              <a:defRPr/>
            </a:lvl1pPr>
          </a:lstStyle>
          <a:p>
            <a:fld id="{7A30E501-B7F3-4EF3-AD51-F2BF801BDF3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1171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6023F-9481-4C0D-8275-2FAA78B00D2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1261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776637" y="981075"/>
            <a:ext cx="2544233" cy="514508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43935" y="981075"/>
            <a:ext cx="7429500" cy="514508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7834F-83D1-4DF5-B682-9717DAB1B4C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46365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27-9-2017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82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27-9-2017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31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27-9-2017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2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27-9-2017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0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27-9-2017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95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27-9-2017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8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27-9-2017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92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27-9-2017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8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408" y="1136376"/>
            <a:ext cx="10225136" cy="637034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7408" y="1844828"/>
            <a:ext cx="10225136" cy="446390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2567608" y="6453335"/>
            <a:ext cx="1680352" cy="331640"/>
          </a:xfrm>
        </p:spPr>
        <p:txBody>
          <a:bodyPr/>
          <a:lstStyle>
            <a:lvl1pPr>
              <a:defRPr/>
            </a:lvl1pPr>
          </a:lstStyle>
          <a:p>
            <a:endParaRPr lang="nl-NL" alt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219752" y="6453335"/>
            <a:ext cx="2772792" cy="331640"/>
          </a:xfrm>
        </p:spPr>
        <p:txBody>
          <a:bodyPr/>
          <a:lstStyle>
            <a:lvl1pPr>
              <a:defRPr/>
            </a:lvl1pPr>
          </a:lstStyle>
          <a:p>
            <a:fld id="{079CB6D8-B61E-40D6-ACFF-14B0301A50F6}" type="slidenum">
              <a:rPr lang="nl-NL" altLang="nl-NL"/>
              <a:pPr/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304024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27-9-2017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85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27-9-2017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21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27-9-2017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78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27-9-2017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616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27-9-2017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3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27-9-2017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31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27-9-2017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04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27-9-2017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12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27-9-2017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12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27-9-2017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1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A3FDE-D92C-4C64-B976-EB4E1DC3D1D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758216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27-9-2017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4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27-9-2017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23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27-9-2017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458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9171-EBD2-4CC5-AC57-4605A57E81E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27-9-2017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3C52F-90A1-42A5-ACC3-8688AD5FF0D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7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3933" y="2205039"/>
            <a:ext cx="4986867" cy="39211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34001" y="2205039"/>
            <a:ext cx="4986867" cy="39211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150E9-A55A-45EE-B5CD-91DB314FF9F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5603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CDC88-DF4E-473F-ADC0-C6A0E63E4DF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8362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B2A8C-50C2-4395-8DAC-90486B6CA51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7221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95EAB-5090-4F46-9948-1D5F624E16B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5904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4E87A-2E6B-4801-A36C-E5DA5BBB9F5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0333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62BAB-99AB-4961-8AE6-5A90F57AD02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2479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6380" y="1196752"/>
            <a:ext cx="1015817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424" y="1844825"/>
            <a:ext cx="10153128" cy="44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opmaakprofielen van de </a:t>
            </a:r>
            <a:r>
              <a:rPr lang="nl-NL" altLang="nl-NL" dirty="0" err="1"/>
              <a:t>modeltekst</a:t>
            </a:r>
            <a:r>
              <a:rPr lang="nl-NL" altLang="nl-NL" dirty="0"/>
              <a:t>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23592" y="6453335"/>
            <a:ext cx="1812520" cy="33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nl-NL" altLang="nl-N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47635" y="6453339"/>
            <a:ext cx="3764591" cy="3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nl-NL" alt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9752" y="6453335"/>
            <a:ext cx="2844800" cy="33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EAAD66A-E3D2-4959-B915-96FADA4D2137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959171-EBD2-4CC5-AC57-4605A57E81E8}" type="datetimeFigureOut">
              <a:rPr lang="nl-N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27-9-2017</a:t>
            </a:fld>
            <a:endParaRPr lang="nl-N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493C52F-90A1-42A5-ACC3-8688AD5FF0D2}" type="slidenum">
              <a:rPr lang="nl-N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26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959171-EBD2-4CC5-AC57-4605A57E81E8}" type="datetimeFigureOut">
              <a:rPr lang="nl-N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27-9-2017</a:t>
            </a:fld>
            <a:endParaRPr lang="nl-N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493C52F-90A1-42A5-ACC3-8688AD5FF0D2}" type="slidenum">
              <a:rPr lang="nl-N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0560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iMZH0jKeTU&amp;t=2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3500" dirty="0" smtClean="0">
                <a:solidFill>
                  <a:srgbClr val="0097D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Samenwerking RSD – </a:t>
            </a:r>
            <a:r>
              <a:rPr lang="nl-NL" sz="3500" dirty="0" err="1" smtClean="0">
                <a:solidFill>
                  <a:srgbClr val="0097D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Biga</a:t>
            </a:r>
            <a:r>
              <a:rPr lang="nl-NL" sz="3500" dirty="0" smtClean="0">
                <a:solidFill>
                  <a:srgbClr val="0097D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Groep: de route naar werk</a:t>
            </a:r>
            <a:endParaRPr lang="nl-NL" sz="3500" dirty="0">
              <a:solidFill>
                <a:srgbClr val="0097D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 september 2017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Afbeelding 3" descr="foto Big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332656"/>
            <a:ext cx="2088232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04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Social</a:t>
            </a:r>
            <a:r>
              <a:rPr lang="nl-NL" dirty="0"/>
              <a:t> Enterprise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nl-NL" altLang="nl-NL" b="1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r>
              <a:rPr lang="nl-NL" altLang="nl-NL" b="1" dirty="0">
                <a:solidFill>
                  <a:schemeClr val="accent2"/>
                </a:solidFill>
              </a:rPr>
              <a:t>Ondernemen met een maatschappelijke missie!</a:t>
            </a:r>
          </a:p>
          <a:p>
            <a:pPr marL="0" indent="0">
              <a:buNone/>
              <a:defRPr/>
            </a:pPr>
            <a:endParaRPr lang="nl-NL" altLang="nl-NL" sz="1400" b="1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endParaRPr lang="nl-NL" altLang="nl-NL" sz="140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nl-NL" altLang="nl-NL" dirty="0"/>
              <a:t>Meer mensen met een arbeidsbeperking aan het werk</a:t>
            </a:r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r>
              <a:rPr lang="nl-NL" altLang="nl-NL" dirty="0"/>
              <a:t>Winst investeren we om nog meer mensen te helpen.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CBF30736-9F52-4278-91EB-7FC67D825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779" y="4797156"/>
            <a:ext cx="1592223" cy="159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36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7151" y="1124744"/>
            <a:ext cx="10225136" cy="637034"/>
          </a:xfrm>
        </p:spPr>
        <p:txBody>
          <a:bodyPr/>
          <a:lstStyle/>
          <a:p>
            <a:r>
              <a:rPr lang="nl-NL" dirty="0"/>
              <a:t>Beeld zegt meer dan 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>
              <a:hlinkClick r:id="rId3"/>
            </a:endParaRPr>
          </a:p>
          <a:p>
            <a:pPr marL="0" indent="0">
              <a:buNone/>
            </a:pPr>
            <a:endParaRPr lang="nl-NL" dirty="0">
              <a:hlinkClick r:id="rId3"/>
            </a:endParaRPr>
          </a:p>
          <a:p>
            <a:pPr marL="0" indent="0">
              <a:buNone/>
            </a:pPr>
            <a:r>
              <a:rPr lang="nl-NL" dirty="0" smtClean="0">
                <a:hlinkClick r:id="rId3"/>
              </a:rPr>
              <a:t>Filmpje</a:t>
            </a:r>
            <a:r>
              <a:rPr lang="nl-NL" dirty="0" smtClean="0"/>
              <a:t> </a:t>
            </a:r>
            <a:r>
              <a:rPr lang="nl-NL" dirty="0"/>
              <a:t>van Anton bij de Shell</a:t>
            </a:r>
          </a:p>
        </p:txBody>
      </p:sp>
    </p:spTree>
    <p:extLst>
      <p:ext uri="{BB962C8B-B14F-4D97-AF65-F5344CB8AC3E}">
        <p14:creationId xmlns:p14="http://schemas.microsoft.com/office/powerpoint/2010/main" val="1072776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500" dirty="0" smtClean="0">
                <a:solidFill>
                  <a:srgbClr val="0097D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doen we al samen</a:t>
            </a:r>
            <a:endParaRPr lang="nl-NL" sz="3500" dirty="0">
              <a:solidFill>
                <a:srgbClr val="0097D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Klant in beeld (afgerond)</a:t>
            </a:r>
          </a:p>
          <a:p>
            <a:pPr lvl="1"/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Samen gesprekken gevoerd met klanten</a:t>
            </a:r>
          </a:p>
          <a:p>
            <a:pPr lvl="1"/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Aantal daarvan is ook aan het werk gegaan bij </a:t>
            </a:r>
            <a:r>
              <a:rPr lang="nl-NL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Biga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Groep</a:t>
            </a:r>
          </a:p>
          <a:p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Work2Connect</a:t>
            </a:r>
          </a:p>
          <a:p>
            <a:pPr lvl="1"/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Gericht op snelle uitstroom</a:t>
            </a:r>
          </a:p>
          <a:p>
            <a:pPr lvl="1"/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Werken en leren</a:t>
            </a:r>
          </a:p>
          <a:p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Diverse trajecten</a:t>
            </a:r>
          </a:p>
          <a:p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500" dirty="0" smtClean="0">
                <a:solidFill>
                  <a:srgbClr val="0097D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Vanaf dit najaar: Werkroute</a:t>
            </a:r>
            <a:endParaRPr lang="nl-NL" sz="3500" dirty="0">
              <a:solidFill>
                <a:srgbClr val="0097D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‘Nieuwe’ doelgroepen voor de RSD: mensen met indicatie banenafspraak of advies beschut werk</a:t>
            </a:r>
          </a:p>
          <a:p>
            <a:r>
              <a:rPr lang="nl-NL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Biga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Groep heeft de juiste expertise in huis</a:t>
            </a:r>
          </a:p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bundelen de krachten en gaan samen deze mensen naar </a:t>
            </a:r>
            <a:r>
              <a:rPr lang="nl-NL" sz="2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werk </a:t>
            </a:r>
            <a:r>
              <a:rPr lang="nl-NL" sz="2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bemiddelen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Vanaf aanmelding tot en met nazorg na plaatsing</a:t>
            </a:r>
          </a:p>
          <a:p>
            <a:pPr marL="0" indent="0">
              <a:buNone/>
            </a:pPr>
            <a:endParaRPr lang="nl-NL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5ADB60CA-10A8-4E4E-8264-53ABFC9F5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915" y="1916661"/>
            <a:ext cx="4392319" cy="439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0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500" dirty="0" smtClean="0">
                <a:solidFill>
                  <a:srgbClr val="0097D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 KRH	</a:t>
            </a:r>
            <a:endParaRPr lang="nl-NL" sz="3500" dirty="0">
              <a:solidFill>
                <a:srgbClr val="0097D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gemeenten</a:t>
            </a:r>
          </a:p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organisaties: RSD en </a:t>
            </a:r>
            <a:r>
              <a:rPr lang="nl-NL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Biga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Groep</a:t>
            </a:r>
          </a:p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RSD is in 2006 ontstaan als regionale organisatie om voor de 5 gemeenten de WWB uit te voeren, nu Participatiewet + schuldregelingen, etc.</a:t>
            </a:r>
          </a:p>
          <a:p>
            <a:r>
              <a:rPr lang="nl-NL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Biga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Groep is een BV; sinds 2016 zijn gemeenten aandeelhouder</a:t>
            </a:r>
          </a:p>
          <a:p>
            <a:pPr marL="0" indent="0">
              <a:buNone/>
            </a:pP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1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500" dirty="0" smtClean="0">
                <a:solidFill>
                  <a:srgbClr val="0097D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Keuzes na 2015</a:t>
            </a:r>
            <a:endParaRPr lang="nl-NL" sz="3500" dirty="0">
              <a:solidFill>
                <a:srgbClr val="0097D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Biga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Groep als voormalig SW-bedrijf nu </a:t>
            </a:r>
            <a:r>
              <a:rPr lang="nl-NL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enterprise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(straks meer daarover!)</a:t>
            </a:r>
          </a:p>
          <a:p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RSD verantwoordelijk voor integrale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regie op de Participatiewet</a:t>
            </a:r>
          </a:p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2015: niet alleen wijzigingen WWB, </a:t>
            </a:r>
            <a:r>
              <a:rPr lang="nl-NL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Wsw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Wajong, maar ook: wijziging Wet maatschappelijke ondersteuning en Jeugdwet</a:t>
            </a:r>
          </a:p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Omvorming RSD naar een netwerkorganisatie: teams per wijk/gemeente, aansluiting bij sociale wijkteams</a:t>
            </a:r>
          </a:p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Waarom? Omdat we daarmee mensen een stap verder willen helpen</a:t>
            </a:r>
          </a:p>
          <a:p>
            <a:pPr marL="0" indent="0">
              <a:buNone/>
            </a:pPr>
            <a:endParaRPr lang="nl-NL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2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500" dirty="0" smtClean="0">
                <a:solidFill>
                  <a:srgbClr val="0097D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Nieuwe uitdagingen sinds 2015</a:t>
            </a:r>
            <a:endParaRPr lang="nl-NL" sz="3500" dirty="0">
              <a:solidFill>
                <a:srgbClr val="0097D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Nog steeds last van de economische crisis: meer werkloosheid, groei aantal klanten met een uitkering</a:t>
            </a:r>
          </a:p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Veel instroom statushouders</a:t>
            </a:r>
          </a:p>
          <a:p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‘Nieuwe’ doelgroepen mensen met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arbeidsbeperking</a:t>
            </a:r>
          </a:p>
          <a:p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Speciale aandacht jongeren Pro/VSO</a:t>
            </a:r>
          </a:p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Onze missie: mensen een stap verder helpen. Tot kort geleden vooral focus op mensen die snel aan het werk kunnen; nu ook breder, want iedereen verdient een kans</a:t>
            </a:r>
          </a:p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Uitdaging: expertise die nodig is, speciaal voor mensen met een arbeidsbeperking</a:t>
            </a:r>
          </a:p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werken daarin samen met </a:t>
            </a:r>
            <a:r>
              <a:rPr lang="nl-NL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Biga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Groep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7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Vereniging </a:t>
            </a:r>
            <a:r>
              <a:rPr lang="nl-NL" dirty="0" err="1"/>
              <a:t>Mobility</a:t>
            </a:r>
            <a:r>
              <a:rPr lang="nl-NL" dirty="0"/>
              <a:t> - 29 september 2017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25C3CD6F-65D7-4DE0-91F5-75EEC3D20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1845515"/>
            <a:ext cx="6480611" cy="453581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B555F7BF-B992-4424-B42C-43AD99118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264" y="3140968"/>
            <a:ext cx="2303656" cy="28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49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Biga Groep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3392" y="1844828"/>
            <a:ext cx="10225136" cy="4463901"/>
          </a:xfrm>
        </p:spPr>
        <p:txBody>
          <a:bodyPr/>
          <a:lstStyle/>
          <a:p>
            <a:r>
              <a:rPr lang="nl-NL" altLang="nl-NL" dirty="0"/>
              <a:t>500 mensen in dienst </a:t>
            </a:r>
          </a:p>
          <a:p>
            <a:r>
              <a:rPr lang="nl-NL" altLang="nl-NL" dirty="0"/>
              <a:t>Gemeenten zijn aandeelhouders</a:t>
            </a:r>
          </a:p>
          <a:p>
            <a:endParaRPr lang="nl-NL" altLang="nl-NL" dirty="0"/>
          </a:p>
          <a:p>
            <a:endParaRPr lang="nl-NL" alt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6C4E2CCB-C770-4E12-9EE9-19193FC3A4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177"/>
          <a:stretch/>
        </p:blipFill>
        <p:spPr>
          <a:xfrm>
            <a:off x="1055440" y="3429300"/>
            <a:ext cx="6645216" cy="129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3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Intern Bedrijf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5D0C90D0-7267-4902-8AC9-310ED059D0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93" y="2570688"/>
            <a:ext cx="5544139" cy="368940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7B1BCF3E-7A0D-4DC4-ACFA-1FE437DA5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309" y="2570687"/>
            <a:ext cx="3600059" cy="368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88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Extern Bedrijf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713009EF-5799-458D-8DEE-B58E1DCA8B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4" r="4152" b="1840"/>
          <a:stretch/>
        </p:blipFill>
        <p:spPr>
          <a:xfrm>
            <a:off x="165603" y="2996952"/>
            <a:ext cx="6650479" cy="329828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FE05564C-95D7-402C-93B6-7736007F8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236" y="2996952"/>
            <a:ext cx="4947984" cy="328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70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Biga Banen / Re-integratie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09D95C66-8D21-4B49-8D38-7B4A1830E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6" y="2060848"/>
            <a:ext cx="2536156" cy="381033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="" xmlns:a16="http://schemas.microsoft.com/office/drawing/2014/main" id="{24685F12-9A04-461F-A43F-ECC4BCF105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r="24696" b="6951"/>
          <a:stretch/>
        </p:blipFill>
        <p:spPr>
          <a:xfrm>
            <a:off x="6312025" y="1899538"/>
            <a:ext cx="2978355" cy="239078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="" xmlns:a16="http://schemas.microsoft.com/office/drawing/2014/main" id="{3F861580-810F-4130-B19A-5D5DAE29AC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2" t="19011" r="20713"/>
          <a:stretch/>
        </p:blipFill>
        <p:spPr>
          <a:xfrm>
            <a:off x="6344251" y="4416445"/>
            <a:ext cx="2909192" cy="239356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="" xmlns:a16="http://schemas.microsoft.com/office/drawing/2014/main" id="{AF22A279-6FBC-45CA-8482-67B4FCE995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0"/>
          <a:stretch/>
        </p:blipFill>
        <p:spPr>
          <a:xfrm>
            <a:off x="37565" y="2056722"/>
            <a:ext cx="6175683" cy="42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87781"/>
      </p:ext>
    </p:extLst>
  </p:cSld>
  <p:clrMapOvr>
    <a:masterClrMapping/>
  </p:clrMapOvr>
</p:sld>
</file>

<file path=ppt/theme/theme1.xml><?xml version="1.0" encoding="utf-8"?>
<a:theme xmlns:a="http://schemas.openxmlformats.org/drawingml/2006/main" name="BIGA Sjabloon 2">
  <a:themeElements>
    <a:clrScheme name="BIGA Sjabloon 1 (Revisie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GA Sjabloon 1 (Revisie)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IGA Sjabloon 1 (Revisie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GA Sjabloon 1 (Revisie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GA Sjabloon 1 (Revisie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GA Sjabloon 1 (Revisie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GA Sjabloon 1 (Revisie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GA Sjabloon 1 (Revisie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GA Sjabloon 1 (Revisie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GA Sjabloon 1 (Revisie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GA Sjabloon 1 (Revisie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GA Sjabloon 1 (Revisie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GA Sjabloon 1 (Revisie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GA Sjabloon 1 (Revisie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e4" id="{3F026221-8C6B-4D03-A0B1-2AD9302F1006}" vid="{128C8D4B-D07D-4F49-BC4C-A767D902153B}"/>
    </a:ext>
  </a:extLst>
</a:theme>
</file>

<file path=ppt/theme/theme2.xml><?xml version="1.0" encoding="utf-8"?>
<a:theme xmlns:a="http://schemas.openxmlformats.org/drawingml/2006/main" name="RSD_Powerpoint_DEF2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SD_Powerpoint_DEF" id="{4003F1B3-CB43-43E3-9ED8-13C85995D97D}" vid="{EBA10CAA-6779-4E6D-8D71-0688D2A7302E}"/>
    </a:ext>
  </a:extLst>
</a:theme>
</file>

<file path=ppt/theme/theme3.xml><?xml version="1.0" encoding="utf-8"?>
<a:theme xmlns:a="http://schemas.openxmlformats.org/drawingml/2006/main" name="1_RSD_Powerpoint_DEF2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SD_Powerpoint_DEF" id="{4003F1B3-CB43-43E3-9ED8-13C85995D97D}" vid="{EBA10CAA-6779-4E6D-8D71-0688D2A7302E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Biga Groep Sjabloon 2</Template>
  <TotalTime>1511</TotalTime>
  <Words>517</Words>
  <Application>Microsoft Office PowerPoint</Application>
  <PresentationFormat>Aangepast</PresentationFormat>
  <Paragraphs>114</Paragraphs>
  <Slides>14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BIGA Sjabloon 2</vt:lpstr>
      <vt:lpstr>RSD_Powerpoint_DEF2</vt:lpstr>
      <vt:lpstr>1_RSD_Powerpoint_DEF2</vt:lpstr>
      <vt:lpstr>Samenwerking RSD – Biga Groep: de route naar werk</vt:lpstr>
      <vt:lpstr>Regio KRH </vt:lpstr>
      <vt:lpstr>Keuzes na 2015</vt:lpstr>
      <vt:lpstr>Nieuwe uitdagingen sinds 2015</vt:lpstr>
      <vt:lpstr> Vereniging Mobility - 29 september 2017</vt:lpstr>
      <vt:lpstr>Biga Groep</vt:lpstr>
      <vt:lpstr>Intern Bedrijf</vt:lpstr>
      <vt:lpstr>Extern Bedrijf</vt:lpstr>
      <vt:lpstr>Biga Banen / Re-integratie</vt:lpstr>
      <vt:lpstr>Social Enterprise</vt:lpstr>
      <vt:lpstr>Beeld zegt meer dan woorden</vt:lpstr>
      <vt:lpstr>Wat doen we al samen</vt:lpstr>
      <vt:lpstr>Vanaf dit najaar: Werkroute</vt:lpstr>
      <vt:lpstr>Vragen?</vt:lpstr>
    </vt:vector>
  </TitlesOfParts>
  <Company>Sociale Werkvoorziening Zeist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Lisette Brenkman</dc:creator>
  <cp:lastModifiedBy>Caroline van Wijgerden</cp:lastModifiedBy>
  <cp:revision>86</cp:revision>
  <cp:lastPrinted>2017-09-19T15:00:59Z</cp:lastPrinted>
  <dcterms:created xsi:type="dcterms:W3CDTF">2017-05-09T10:53:24Z</dcterms:created>
  <dcterms:modified xsi:type="dcterms:W3CDTF">2017-09-27T16:08:56Z</dcterms:modified>
</cp:coreProperties>
</file>