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72" r:id="rId3"/>
  </p:sldMasterIdLst>
  <p:notesMasterIdLst>
    <p:notesMasterId r:id="rId25"/>
  </p:notesMasterIdLst>
  <p:handoutMasterIdLst>
    <p:handoutMasterId r:id="rId26"/>
  </p:handoutMasterIdLst>
  <p:sldIdLst>
    <p:sldId id="258" r:id="rId4"/>
    <p:sldId id="259" r:id="rId5"/>
    <p:sldId id="263" r:id="rId6"/>
    <p:sldId id="265" r:id="rId7"/>
    <p:sldId id="269" r:id="rId8"/>
    <p:sldId id="282" r:id="rId9"/>
    <p:sldId id="274" r:id="rId10"/>
    <p:sldId id="271" r:id="rId11"/>
    <p:sldId id="284" r:id="rId12"/>
    <p:sldId id="276" r:id="rId13"/>
    <p:sldId id="277" r:id="rId14"/>
    <p:sldId id="285" r:id="rId15"/>
    <p:sldId id="287" r:id="rId16"/>
    <p:sldId id="281" r:id="rId17"/>
    <p:sldId id="286" r:id="rId18"/>
    <p:sldId id="288" r:id="rId19"/>
    <p:sldId id="267" r:id="rId20"/>
    <p:sldId id="268" r:id="rId21"/>
    <p:sldId id="279" r:id="rId22"/>
    <p:sldId id="290" r:id="rId23"/>
    <p:sldId id="289" r:id="rId24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639" autoAdjust="0"/>
  </p:normalViewPr>
  <p:slideViewPr>
    <p:cSldViewPr snapToGrid="0" snapToObjects="1" showGuides="1">
      <p:cViewPr>
        <p:scale>
          <a:sx n="118" d="100"/>
          <a:sy n="118" d="100"/>
        </p:scale>
        <p:origin x="-1782" y="192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8C146-3EAA-BD47-A61D-D384F77A8504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ED045-BFC6-3E4B-8BC5-EA6A0C0E6A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8631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95F74-17B7-654E-8DD4-16538CB9372F}" type="datetimeFigureOut">
              <a:rPr lang="nl-NL" smtClean="0"/>
              <a:pPr/>
              <a:t>1-10-2017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3430C-19AE-B347-BA6F-1841981AEDF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097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23854"/>
            <a:ext cx="7772400" cy="1470025"/>
          </a:xfrm>
        </p:spPr>
        <p:txBody>
          <a:bodyPr anchor="t"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009899"/>
            <a:ext cx="6400800" cy="245590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titelstijl van het model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143723" y="-160319"/>
            <a:ext cx="361065" cy="3610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9" name="Ovaal 8"/>
          <p:cNvSpPr/>
          <p:nvPr userDrawn="1"/>
        </p:nvSpPr>
        <p:spPr>
          <a:xfrm>
            <a:off x="3033658" y="-160319"/>
            <a:ext cx="361065" cy="36106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10" name="Ovaal 9"/>
          <p:cNvSpPr/>
          <p:nvPr userDrawn="1"/>
        </p:nvSpPr>
        <p:spPr>
          <a:xfrm>
            <a:off x="5679374" y="-160319"/>
            <a:ext cx="361065" cy="3610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11" name="Ovaal 10"/>
          <p:cNvSpPr/>
          <p:nvPr userDrawn="1"/>
        </p:nvSpPr>
        <p:spPr>
          <a:xfrm>
            <a:off x="8577386" y="-160319"/>
            <a:ext cx="361065" cy="36106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2183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4" name="Tijdelijke aanduiding voor tekst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756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10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80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873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20171"/>
            <a:ext cx="8229600" cy="953029"/>
          </a:xfrm>
        </p:spPr>
        <p:txBody>
          <a:bodyPr anchor="b"/>
          <a:lstStyle>
            <a:lvl1pPr>
              <a:defRPr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46780"/>
            <a:ext cx="4040188" cy="639762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540000"/>
            <a:ext cx="4040188" cy="326813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746780"/>
            <a:ext cx="4041775" cy="639762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39999"/>
            <a:ext cx="4041775" cy="326813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9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Verdana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73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98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8800"/>
            <a:ext cx="3008313" cy="8763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558800"/>
            <a:ext cx="5111750" cy="5257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81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8679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615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2615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26156" y="5367338"/>
            <a:ext cx="5486400" cy="5169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8338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645024"/>
            <a:ext cx="7772400" cy="721783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pic>
        <p:nvPicPr>
          <p:cNvPr id="4" name="Afbeelding 3" descr="LCR-logo-25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61" y="1134554"/>
            <a:ext cx="4994404" cy="2621874"/>
          </a:xfrm>
          <a:prstGeom prst="rect">
            <a:avLst/>
          </a:prstGeom>
        </p:spPr>
      </p:pic>
      <p:sp>
        <p:nvSpPr>
          <p:cNvPr id="6" name="Ovaal 5"/>
          <p:cNvSpPr/>
          <p:nvPr userDrawn="1"/>
        </p:nvSpPr>
        <p:spPr>
          <a:xfrm>
            <a:off x="143723" y="-160319"/>
            <a:ext cx="361065" cy="3610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7" name="Ovaal 6"/>
          <p:cNvSpPr/>
          <p:nvPr userDrawn="1"/>
        </p:nvSpPr>
        <p:spPr>
          <a:xfrm>
            <a:off x="3033658" y="-160319"/>
            <a:ext cx="361065" cy="36106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8" name="Ovaal 7"/>
          <p:cNvSpPr/>
          <p:nvPr userDrawn="1"/>
        </p:nvSpPr>
        <p:spPr>
          <a:xfrm>
            <a:off x="5679374" y="-160319"/>
            <a:ext cx="361065" cy="3610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9" name="Ovaal 8"/>
          <p:cNvSpPr/>
          <p:nvPr userDrawn="1"/>
        </p:nvSpPr>
        <p:spPr>
          <a:xfrm>
            <a:off x="8577386" y="-160319"/>
            <a:ext cx="361065" cy="36106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3" name="Tekstvak 2"/>
          <p:cNvSpPr txBox="1"/>
          <p:nvPr userDrawn="1"/>
        </p:nvSpPr>
        <p:spPr>
          <a:xfrm>
            <a:off x="1992907" y="6323861"/>
            <a:ext cx="52406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latin typeface="Verdana"/>
                <a:cs typeface="Verdana"/>
              </a:rPr>
              <a:t>Volg onze @</a:t>
            </a:r>
            <a:r>
              <a:rPr lang="nl-NL" sz="1200" dirty="0" err="1" smtClean="0">
                <a:latin typeface="Verdana"/>
                <a:cs typeface="Verdana"/>
              </a:rPr>
              <a:t>ttenderingsberichten</a:t>
            </a:r>
            <a:r>
              <a:rPr lang="nl-NL" sz="1200" dirty="0" smtClean="0">
                <a:latin typeface="Verdana"/>
                <a:cs typeface="Verdana"/>
              </a:rPr>
              <a:t>/</a:t>
            </a:r>
            <a:r>
              <a:rPr lang="nl-NL" sz="1200" dirty="0" err="1" smtClean="0">
                <a:latin typeface="Verdana"/>
                <a:cs typeface="Verdana"/>
              </a:rPr>
              <a:t>www.landelijkeclientenraad.nl</a:t>
            </a:r>
            <a:endParaRPr lang="nl-NL" sz="1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7713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Ovaal 6"/>
          <p:cNvSpPr/>
          <p:nvPr userDrawn="1"/>
        </p:nvSpPr>
        <p:spPr>
          <a:xfrm>
            <a:off x="143723" y="-160319"/>
            <a:ext cx="361065" cy="3610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8" name="Ovaal 7"/>
          <p:cNvSpPr/>
          <p:nvPr userDrawn="1"/>
        </p:nvSpPr>
        <p:spPr>
          <a:xfrm>
            <a:off x="3033658" y="-160319"/>
            <a:ext cx="361065" cy="36106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9" name="Ovaal 8"/>
          <p:cNvSpPr/>
          <p:nvPr userDrawn="1"/>
        </p:nvSpPr>
        <p:spPr>
          <a:xfrm>
            <a:off x="5679374" y="-160319"/>
            <a:ext cx="361065" cy="3610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10" name="Ovaal 9"/>
          <p:cNvSpPr/>
          <p:nvPr userDrawn="1"/>
        </p:nvSpPr>
        <p:spPr>
          <a:xfrm>
            <a:off x="8577386" y="-160319"/>
            <a:ext cx="361065" cy="36106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cxnSp>
        <p:nvCxnSpPr>
          <p:cNvPr id="11" name="Rechte verbindingslijn 10"/>
          <p:cNvCxnSpPr/>
          <p:nvPr userDrawn="1"/>
        </p:nvCxnSpPr>
        <p:spPr>
          <a:xfrm>
            <a:off x="0" y="59523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 userDrawn="1"/>
        </p:nvSpPr>
        <p:spPr>
          <a:xfrm>
            <a:off x="7752288" y="6437562"/>
            <a:ext cx="934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17629A6-912C-BE40-9E7A-40E4E0726DAC}" type="slidenum">
              <a:rPr lang="nl-NL" sz="900" smtClean="0">
                <a:latin typeface="Verdana"/>
              </a:rPr>
              <a:pPr algn="r"/>
              <a:t>‹nr.›</a:t>
            </a:fld>
            <a:endParaRPr lang="nl-NL" sz="900" dirty="0">
              <a:latin typeface="Verdana"/>
            </a:endParaRPr>
          </a:p>
        </p:txBody>
      </p:sp>
      <p:sp>
        <p:nvSpPr>
          <p:cNvPr id="13" name="Tekstvak 12"/>
          <p:cNvSpPr txBox="1"/>
          <p:nvPr userDrawn="1"/>
        </p:nvSpPr>
        <p:spPr>
          <a:xfrm>
            <a:off x="7429500" y="6182084"/>
            <a:ext cx="12573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B5F6BD5-8BE4-4974-9E04-ADD531B4548D}" type="datetime1">
              <a:rPr lang="nl-NL" sz="900" smtClean="0">
                <a:latin typeface="Verdana"/>
                <a:cs typeface="Verdana"/>
              </a:rPr>
              <a:pPr algn="r"/>
              <a:t>1-10-2017</a:t>
            </a:fld>
            <a:endParaRPr lang="nl-NL" sz="900" dirty="0">
              <a:latin typeface="Verdana"/>
              <a:cs typeface="Verdana"/>
            </a:endParaRPr>
          </a:p>
        </p:txBody>
      </p:sp>
      <p:pic>
        <p:nvPicPr>
          <p:cNvPr id="14" name="Afbeelding 13" descr="LCR-logo-25-RGB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88" y="6056463"/>
            <a:ext cx="1266781" cy="66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6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Ovaal 6"/>
          <p:cNvSpPr/>
          <p:nvPr userDrawn="1"/>
        </p:nvSpPr>
        <p:spPr>
          <a:xfrm>
            <a:off x="143723" y="-160319"/>
            <a:ext cx="361065" cy="3610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8" name="Ovaal 7"/>
          <p:cNvSpPr/>
          <p:nvPr userDrawn="1"/>
        </p:nvSpPr>
        <p:spPr>
          <a:xfrm>
            <a:off x="3033658" y="-160319"/>
            <a:ext cx="361065" cy="36106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9" name="Ovaal 8"/>
          <p:cNvSpPr/>
          <p:nvPr userDrawn="1"/>
        </p:nvSpPr>
        <p:spPr>
          <a:xfrm>
            <a:off x="5679374" y="-160319"/>
            <a:ext cx="361065" cy="3610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10" name="Ovaal 9"/>
          <p:cNvSpPr/>
          <p:nvPr userDrawn="1"/>
        </p:nvSpPr>
        <p:spPr>
          <a:xfrm>
            <a:off x="8577386" y="-160319"/>
            <a:ext cx="361065" cy="36106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cxnSp>
        <p:nvCxnSpPr>
          <p:cNvPr id="11" name="Rechte verbindingslijn 10"/>
          <p:cNvCxnSpPr/>
          <p:nvPr userDrawn="1"/>
        </p:nvCxnSpPr>
        <p:spPr>
          <a:xfrm>
            <a:off x="0" y="59523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 userDrawn="1"/>
        </p:nvSpPr>
        <p:spPr>
          <a:xfrm>
            <a:off x="7752288" y="6437562"/>
            <a:ext cx="934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17629A6-912C-BE40-9E7A-40E4E0726DAC}" type="slidenum">
              <a:rPr lang="nl-NL" sz="900" smtClean="0">
                <a:latin typeface="Verdana"/>
              </a:rPr>
              <a:pPr algn="r"/>
              <a:t>‹nr.›</a:t>
            </a:fld>
            <a:endParaRPr lang="nl-NL" sz="900" dirty="0">
              <a:latin typeface="Verdana"/>
            </a:endParaRPr>
          </a:p>
        </p:txBody>
      </p:sp>
      <p:sp>
        <p:nvSpPr>
          <p:cNvPr id="13" name="Tekstvak 12"/>
          <p:cNvSpPr txBox="1"/>
          <p:nvPr userDrawn="1"/>
        </p:nvSpPr>
        <p:spPr>
          <a:xfrm>
            <a:off x="7394331" y="6182084"/>
            <a:ext cx="12924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801DB50-169E-42B7-9ED1-700F7284B65B}" type="datetime4">
              <a:rPr lang="nl-NL" sz="900" smtClean="0">
                <a:latin typeface="Verdana"/>
                <a:cs typeface="Verdana"/>
              </a:rPr>
              <a:pPr algn="r"/>
              <a:t>1 oktober 2017</a:t>
            </a:fld>
            <a:endParaRPr lang="nl-NL" sz="9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2394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Ovaal 6"/>
          <p:cNvSpPr/>
          <p:nvPr userDrawn="1"/>
        </p:nvSpPr>
        <p:spPr>
          <a:xfrm>
            <a:off x="143723" y="-160319"/>
            <a:ext cx="361065" cy="36106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8" name="Ovaal 7"/>
          <p:cNvSpPr/>
          <p:nvPr userDrawn="1"/>
        </p:nvSpPr>
        <p:spPr>
          <a:xfrm>
            <a:off x="3033658" y="-160319"/>
            <a:ext cx="361065" cy="36106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9" name="Ovaal 8"/>
          <p:cNvSpPr/>
          <p:nvPr userDrawn="1"/>
        </p:nvSpPr>
        <p:spPr>
          <a:xfrm>
            <a:off x="5679374" y="-160319"/>
            <a:ext cx="361065" cy="36106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sp>
        <p:nvSpPr>
          <p:cNvPr id="10" name="Ovaal 9"/>
          <p:cNvSpPr/>
          <p:nvPr userDrawn="1"/>
        </p:nvSpPr>
        <p:spPr>
          <a:xfrm>
            <a:off x="8577386" y="-160319"/>
            <a:ext cx="361065" cy="36106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Verdana"/>
            </a:endParaRPr>
          </a:p>
        </p:txBody>
      </p:sp>
      <p:cxnSp>
        <p:nvCxnSpPr>
          <p:cNvPr id="11" name="Rechte verbindingslijn 10"/>
          <p:cNvCxnSpPr/>
          <p:nvPr userDrawn="1"/>
        </p:nvCxnSpPr>
        <p:spPr>
          <a:xfrm>
            <a:off x="0" y="59523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 userDrawn="1"/>
        </p:nvSpPr>
        <p:spPr>
          <a:xfrm>
            <a:off x="7752288" y="6437562"/>
            <a:ext cx="934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17629A6-912C-BE40-9E7A-40E4E0726DAC}" type="slidenum">
              <a:rPr lang="nl-NL" sz="900" smtClean="0">
                <a:latin typeface="Verdana"/>
              </a:rPr>
              <a:pPr algn="r"/>
              <a:t>‹nr.›</a:t>
            </a:fld>
            <a:endParaRPr lang="nl-NL" sz="900" dirty="0">
              <a:latin typeface="Verdana"/>
            </a:endParaRPr>
          </a:p>
        </p:txBody>
      </p:sp>
      <p:sp>
        <p:nvSpPr>
          <p:cNvPr id="13" name="Tekstvak 12"/>
          <p:cNvSpPr txBox="1"/>
          <p:nvPr userDrawn="1"/>
        </p:nvSpPr>
        <p:spPr>
          <a:xfrm>
            <a:off x="7543800" y="6182084"/>
            <a:ext cx="11430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8452F6E-4A87-43B7-8C56-FA8A4D48CA79}" type="datetime4">
              <a:rPr lang="nl-NL" sz="900" smtClean="0">
                <a:latin typeface="Verdana"/>
                <a:cs typeface="Verdana"/>
              </a:rPr>
              <a:pPr algn="r"/>
              <a:t>1 oktober 2017</a:t>
            </a:fld>
            <a:endParaRPr lang="nl-NL" sz="900" dirty="0">
              <a:latin typeface="Verdana"/>
              <a:cs typeface="Verdana"/>
            </a:endParaRPr>
          </a:p>
        </p:txBody>
      </p:sp>
      <p:pic>
        <p:nvPicPr>
          <p:cNvPr id="14" name="Afbeelding 13" descr="LCR-logo-25-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88" y="6056463"/>
            <a:ext cx="1266781" cy="66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0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4645024"/>
            <a:ext cx="7772400" cy="1087561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7030A0"/>
                </a:solidFill>
              </a:rPr>
              <a:t>De </a:t>
            </a:r>
            <a:r>
              <a:rPr lang="nl-NL" b="1" dirty="0">
                <a:solidFill>
                  <a:srgbClr val="7030A0"/>
                </a:solidFill>
              </a:rPr>
              <a:t>Wet voor Participatie van </a:t>
            </a:r>
            <a:r>
              <a:rPr lang="nl-NL" b="1" dirty="0" smtClean="0">
                <a:solidFill>
                  <a:srgbClr val="7030A0"/>
                </a:solidFill>
              </a:rPr>
              <a:t>mensen?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1300" dirty="0" smtClean="0"/>
              <a:t>Branko Hagen LCR – Studiemiddag </a:t>
            </a:r>
            <a:r>
              <a:rPr lang="nl-NL" sz="1300" dirty="0" err="1" smtClean="0"/>
              <a:t>Mobility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08246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Suggesties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Uren </a:t>
            </a:r>
            <a:r>
              <a:rPr lang="nl-NL" dirty="0" err="1"/>
              <a:t>J</a:t>
            </a:r>
            <a:r>
              <a:rPr lang="nl-NL" dirty="0" err="1" smtClean="0"/>
              <a:t>obcoaching</a:t>
            </a:r>
            <a:r>
              <a:rPr lang="nl-NL" dirty="0" smtClean="0"/>
              <a:t> voldoende (volgens mensen zelf)?</a:t>
            </a:r>
          </a:p>
          <a:p>
            <a:r>
              <a:rPr lang="nl-NL" dirty="0" smtClean="0"/>
              <a:t>Keuzerecht jobcoach mogelijk maken</a:t>
            </a:r>
          </a:p>
          <a:p>
            <a:r>
              <a:rPr lang="nl-NL" dirty="0" smtClean="0"/>
              <a:t>Pleit voor kwaliteitsbeleid</a:t>
            </a:r>
          </a:p>
          <a:p>
            <a:r>
              <a:rPr lang="nl-NL" dirty="0" smtClean="0"/>
              <a:t>Toets beleid gemeente aan VN-verdrag</a:t>
            </a:r>
          </a:p>
          <a:p>
            <a:r>
              <a:rPr lang="nl-NL" dirty="0" smtClean="0"/>
              <a:t>Werkbedrijf moet werkgevers ondersteunen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chemeClr val="accent4">
                    <a:lumMod val="75000"/>
                  </a:schemeClr>
                </a:solidFill>
              </a:rPr>
              <a:t>Spreekt u mensen die werkervaring hebben met jobcoach?</a:t>
            </a:r>
            <a:endParaRPr lang="nl-N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14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Mensen als Maarten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3</a:t>
            </a:r>
            <a:r>
              <a:rPr lang="nl-NL" dirty="0" smtClean="0"/>
              <a:t>6 jaar</a:t>
            </a:r>
          </a:p>
          <a:p>
            <a:r>
              <a:rPr lang="nl-NL" dirty="0" smtClean="0"/>
              <a:t>Sinds 2 jaar chronische ziekte, veel beperkingen </a:t>
            </a:r>
          </a:p>
          <a:p>
            <a:r>
              <a:rPr lang="nl-NL" dirty="0" smtClean="0"/>
              <a:t>Bv hulp bij dagelijkse verzorging, vervoer</a:t>
            </a:r>
          </a:p>
          <a:p>
            <a:r>
              <a:rPr lang="nl-NL" dirty="0" smtClean="0"/>
              <a:t>Meent: werk kan max 4 dagen, drie uur per dag </a:t>
            </a:r>
          </a:p>
          <a:p>
            <a:r>
              <a:rPr lang="nl-NL" dirty="0" smtClean="0"/>
              <a:t>Vindt werkgever met administratief werk, 35 kilometer van huis</a:t>
            </a:r>
          </a:p>
          <a:p>
            <a:r>
              <a:rPr lang="nl-NL" dirty="0" smtClean="0"/>
              <a:t>Werkgever vraagt gemeente om hulp </a:t>
            </a:r>
            <a:r>
              <a:rPr lang="nl-NL" dirty="0" smtClean="0">
                <a:solidFill>
                  <a:srgbClr val="FF0000"/>
                </a:solidFill>
              </a:rPr>
              <a:t>(gemeente twijfelt, hoge kosten)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Gemeente: kan je niet dichterbij werk vinden?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640" y="274638"/>
            <a:ext cx="150114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19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Mensen als Maarten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71500" y="1600199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Font typeface="Arial"/>
              <a:buNone/>
            </a:pPr>
            <a:r>
              <a:rPr lang="nl-NL" sz="1900" dirty="0"/>
              <a:t>Inbreng LCR</a:t>
            </a:r>
          </a:p>
          <a:p>
            <a:pPr lvl="0"/>
            <a:r>
              <a:rPr lang="nl-NL" sz="1900" dirty="0" smtClean="0"/>
              <a:t>Financiële </a:t>
            </a:r>
            <a:r>
              <a:rPr lang="nl-NL" sz="1900" dirty="0"/>
              <a:t>prikkel bij </a:t>
            </a:r>
            <a:r>
              <a:rPr lang="nl-NL" sz="1900" dirty="0" smtClean="0"/>
              <a:t>werkvoorzieningen fout, </a:t>
            </a:r>
            <a:r>
              <a:rPr lang="nl-NL" sz="1900" dirty="0"/>
              <a:t>nationaal fonds</a:t>
            </a:r>
          </a:p>
          <a:p>
            <a:pPr lvl="0"/>
            <a:r>
              <a:rPr lang="nl-NL" sz="1900" dirty="0"/>
              <a:t>Alle (werk)voorzieningen uniform</a:t>
            </a:r>
          </a:p>
          <a:p>
            <a:pPr marL="457200" lvl="1" indent="0">
              <a:buNone/>
            </a:pPr>
            <a:r>
              <a:rPr lang="nl-NL" sz="1900" dirty="0"/>
              <a:t>! na 2 jaar </a:t>
            </a:r>
            <a:r>
              <a:rPr lang="nl-NL" sz="1900" dirty="0" smtClean="0"/>
              <a:t>werken </a:t>
            </a:r>
            <a:r>
              <a:rPr lang="nl-NL" sz="1900" dirty="0"/>
              <a:t>UWV aan zet</a:t>
            </a:r>
          </a:p>
          <a:p>
            <a:pPr lvl="0"/>
            <a:r>
              <a:rPr lang="nl-NL" sz="1900" dirty="0"/>
              <a:t>VN verdrag (toegankelijkheid arbeidsmarkt, keuzevrijheid werk)</a:t>
            </a:r>
          </a:p>
          <a:p>
            <a:pPr lvl="0"/>
            <a:r>
              <a:rPr lang="nl-NL" sz="1900" dirty="0"/>
              <a:t>Te weinig voorlichting over vrijlatingsregeling (bij urenbeperking)</a:t>
            </a:r>
          </a:p>
          <a:p>
            <a:pPr marL="0" indent="0">
              <a:buNone/>
            </a:pPr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1"/>
                </a:solidFill>
              </a:rPr>
              <a:t>Wat brengt u lokaal / regionaal in?</a:t>
            </a:r>
            <a:endParaRPr lang="nl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4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Suggesties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Stel vragen: wat krijgen mensen als ze om een voorziening vragen</a:t>
            </a:r>
          </a:p>
          <a:p>
            <a:r>
              <a:rPr lang="nl-NL" dirty="0" smtClean="0"/>
              <a:t>Pleit voor betere voorlichting over voorzieningen</a:t>
            </a:r>
          </a:p>
          <a:p>
            <a:pPr lvl="1"/>
            <a:r>
              <a:rPr lang="nl-NL" dirty="0" smtClean="0"/>
              <a:t>werkgevers</a:t>
            </a:r>
          </a:p>
          <a:p>
            <a:pPr lvl="1"/>
            <a:r>
              <a:rPr lang="nl-NL" dirty="0" smtClean="0"/>
              <a:t>Werkzoekenden</a:t>
            </a:r>
          </a:p>
          <a:p>
            <a:r>
              <a:rPr lang="nl-NL" dirty="0" smtClean="0"/>
              <a:t>Meer voorlichting over vrijlatingsregeling (ook intern)</a:t>
            </a:r>
          </a:p>
          <a:p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rgbClr val="0070C0"/>
                </a:solidFill>
              </a:rPr>
              <a:t>Spreekt u mensen die ervaringen hebben met (aanvragen) werkvoorzieningen?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9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Mensen als Ellen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44 jaar, heeft Wajong</a:t>
            </a:r>
          </a:p>
          <a:p>
            <a:r>
              <a:rPr lang="nl-NL" dirty="0" smtClean="0"/>
              <a:t>HBO financieel</a:t>
            </a:r>
          </a:p>
          <a:p>
            <a:r>
              <a:rPr lang="nl-NL" dirty="0" smtClean="0"/>
              <a:t>3 mislukte werkervaringen (interactie met collega’s leidde tot opname psychiatrie)</a:t>
            </a:r>
          </a:p>
          <a:p>
            <a:r>
              <a:rPr lang="nl-NL" dirty="0" smtClean="0"/>
              <a:t>Las over Beschut Werk, heeft via UWV advies Beschut Werk gekregen</a:t>
            </a:r>
          </a:p>
          <a:p>
            <a:r>
              <a:rPr lang="nl-NL" dirty="0" smtClean="0"/>
              <a:t>Komt met gemeente in contact </a:t>
            </a:r>
            <a:r>
              <a:rPr lang="nl-NL" dirty="0" smtClean="0">
                <a:solidFill>
                  <a:srgbClr val="FF0000"/>
                </a:solidFill>
              </a:rPr>
              <a:t>(We hebben geen werk voor u, te hoog opgeleid)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339" y="0"/>
            <a:ext cx="2310765" cy="257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8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Mensen als Ellen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Inbreng LCR</a:t>
            </a:r>
          </a:p>
          <a:p>
            <a:r>
              <a:rPr lang="nl-NL" smtClean="0"/>
              <a:t>Beschut werken </a:t>
            </a:r>
            <a:r>
              <a:rPr lang="nl-NL" dirty="0" smtClean="0"/>
              <a:t>nodig en moet</a:t>
            </a:r>
          </a:p>
          <a:p>
            <a:r>
              <a:rPr lang="nl-NL" dirty="0" smtClean="0"/>
              <a:t>Ongeacht uitkering</a:t>
            </a:r>
          </a:p>
          <a:p>
            <a:r>
              <a:rPr lang="nl-NL" dirty="0" smtClean="0"/>
              <a:t>Met verplichting, vinger aan de pols</a:t>
            </a:r>
          </a:p>
          <a:p>
            <a:pPr lvl="1"/>
            <a:r>
              <a:rPr lang="nl-NL" dirty="0" smtClean="0"/>
              <a:t>Klantmanagement UWV</a:t>
            </a:r>
          </a:p>
          <a:p>
            <a:pPr lvl="1"/>
            <a:r>
              <a:rPr lang="nl-NL" dirty="0" smtClean="0"/>
              <a:t>Wordt iedereen geholpen?</a:t>
            </a:r>
          </a:p>
          <a:p>
            <a:pPr lvl="1"/>
            <a:r>
              <a:rPr lang="nl-NL" dirty="0" smtClean="0"/>
              <a:t>Is de financiering via UWV goed geregeld?</a:t>
            </a:r>
          </a:p>
          <a:p>
            <a:pPr lvl="1"/>
            <a:r>
              <a:rPr lang="nl-NL" dirty="0" smtClean="0"/>
              <a:t>Wordt werk bij mensen gezocht?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chemeClr val="accent1"/>
                </a:solidFill>
              </a:rPr>
              <a:t>Wat doet u lokaal voor mensen die zijn aangewezen op Beschut Werk?</a:t>
            </a:r>
            <a:endParaRPr lang="nl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4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Suggesties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Pleit voor actieve voorlichting via  klantmanagement UWV en gemeente</a:t>
            </a:r>
          </a:p>
          <a:p>
            <a:r>
              <a:rPr lang="nl-NL" dirty="0" smtClean="0"/>
              <a:t>Is de advisering UWV uniform en begrijpelijk voor mensen zelf?</a:t>
            </a:r>
          </a:p>
          <a:p>
            <a:r>
              <a:rPr lang="nl-NL" dirty="0" smtClean="0"/>
              <a:t>Toets beleid / uitvoering gemeente bij Beschut: gelijke toegang, levert financiering problemen op (voor cliënten), wat voor contracten krijgen mensen? Wordt werk bij mens gezocht?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0070C0"/>
                </a:solidFill>
              </a:rPr>
              <a:t>Hoe weet u van de ervaringen van mensen met BW?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9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LCR: Positie van cliënten is zwak</a:t>
            </a:r>
          </a:p>
          <a:p>
            <a:pPr lvl="1"/>
            <a:r>
              <a:rPr lang="nl-NL" dirty="0" smtClean="0"/>
              <a:t>Gemeente kan (beleidsvrijheid)</a:t>
            </a:r>
          </a:p>
          <a:p>
            <a:pPr lvl="1"/>
            <a:r>
              <a:rPr lang="nl-NL" dirty="0" smtClean="0"/>
              <a:t>Cliënt mag niets (weinig aanspraak, rechten)</a:t>
            </a:r>
          </a:p>
          <a:p>
            <a:pPr lvl="1"/>
            <a:r>
              <a:rPr lang="nl-NL" dirty="0" smtClean="0"/>
              <a:t>Cliënt moet van alles (verplichtingen)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Oordeel LCR: </a:t>
            </a:r>
          </a:p>
          <a:p>
            <a:r>
              <a:rPr lang="nl-NL" dirty="0" smtClean="0"/>
              <a:t>Veel plichten, weinig rechten</a:t>
            </a:r>
          </a:p>
          <a:p>
            <a:r>
              <a:rPr lang="nl-NL" dirty="0" smtClean="0"/>
              <a:t>Positie van cliënten versterken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9413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Versterk positie </a:t>
            </a:r>
            <a:r>
              <a:rPr lang="nl-NL" smtClean="0"/>
              <a:t>cliënt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Aanvraag moet leiden tot onderbouwd besluit </a:t>
            </a:r>
            <a:endParaRPr lang="nl-NL" dirty="0"/>
          </a:p>
          <a:p>
            <a:r>
              <a:rPr lang="nl-NL" dirty="0" smtClean="0"/>
              <a:t>Verplichtingen vooraf afschaffen</a:t>
            </a:r>
          </a:p>
          <a:p>
            <a:r>
              <a:rPr lang="nl-NL" dirty="0" smtClean="0"/>
              <a:t>Betere voorlichting </a:t>
            </a:r>
            <a:r>
              <a:rPr lang="nl-NL" dirty="0" err="1" smtClean="0"/>
              <a:t>iha</a:t>
            </a:r>
            <a:endParaRPr lang="nl-NL" dirty="0" smtClean="0"/>
          </a:p>
          <a:p>
            <a:pPr lvl="1"/>
            <a:r>
              <a:rPr lang="nl-NL" dirty="0" smtClean="0"/>
              <a:t>Recht op bijstand -21 jaar</a:t>
            </a:r>
          </a:p>
          <a:p>
            <a:pPr lvl="1"/>
            <a:r>
              <a:rPr lang="nl-NL" dirty="0" smtClean="0"/>
              <a:t>Studieregeling</a:t>
            </a:r>
          </a:p>
          <a:p>
            <a:pPr lvl="1"/>
            <a:r>
              <a:rPr lang="nl-NL" dirty="0" smtClean="0"/>
              <a:t>Vrijlatingsregeling</a:t>
            </a:r>
          </a:p>
          <a:p>
            <a:r>
              <a:rPr lang="nl-NL" dirty="0" smtClean="0"/>
              <a:t>LKS ondergrens vanaf 20%</a:t>
            </a:r>
          </a:p>
          <a:p>
            <a:r>
              <a:rPr lang="nl-NL" dirty="0" smtClean="0"/>
              <a:t>Beleid </a:t>
            </a:r>
            <a:r>
              <a:rPr lang="nl-NL" dirty="0" err="1"/>
              <a:t>J</a:t>
            </a:r>
            <a:r>
              <a:rPr lang="nl-NL" dirty="0" err="1" smtClean="0"/>
              <a:t>obcoaching</a:t>
            </a:r>
            <a:r>
              <a:rPr lang="nl-NL" dirty="0" smtClean="0"/>
              <a:t> </a:t>
            </a:r>
          </a:p>
          <a:p>
            <a:r>
              <a:rPr lang="nl-NL" dirty="0"/>
              <a:t>Onafhankelijke </a:t>
            </a:r>
            <a:r>
              <a:rPr lang="nl-NL" dirty="0" smtClean="0"/>
              <a:t>cliëntondersteuning</a:t>
            </a:r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09296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Cliëntenparticipatie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LCR constateert</a:t>
            </a:r>
          </a:p>
          <a:p>
            <a:pPr lvl="1"/>
            <a:r>
              <a:rPr lang="nl-NL" dirty="0" smtClean="0"/>
              <a:t>Te </a:t>
            </a:r>
            <a:r>
              <a:rPr lang="nl-NL" dirty="0"/>
              <a:t>weinig </a:t>
            </a:r>
            <a:r>
              <a:rPr lang="nl-NL" dirty="0" smtClean="0"/>
              <a:t>cliënten in raden, weinig eigen ervaring</a:t>
            </a:r>
            <a:r>
              <a:rPr lang="nl-NL" dirty="0"/>
              <a:t> </a:t>
            </a:r>
            <a:r>
              <a:rPr lang="nl-NL" dirty="0" smtClean="0"/>
              <a:t>als basis medezeggenschap</a:t>
            </a:r>
          </a:p>
          <a:p>
            <a:pPr lvl="1"/>
            <a:r>
              <a:rPr lang="nl-NL" dirty="0" smtClean="0"/>
              <a:t>Agendapunten PW te weinig aandacht bij brede raden</a:t>
            </a:r>
          </a:p>
          <a:p>
            <a:pPr lvl="1"/>
            <a:r>
              <a:rPr lang="nl-NL" dirty="0" smtClean="0"/>
              <a:t>Regionale CP lastig, SD-raden haken af</a:t>
            </a:r>
          </a:p>
          <a:p>
            <a:pPr lvl="1"/>
            <a:r>
              <a:rPr lang="nl-NL" dirty="0" smtClean="0"/>
              <a:t>Onduidelijk over ‘aparte’ raden voldoende SD-breed samenwerken waar dat nodig is</a:t>
            </a:r>
          </a:p>
          <a:p>
            <a:r>
              <a:rPr lang="nl-NL" dirty="0" smtClean="0"/>
              <a:t>We gaan hiermee aan de 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413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Uw oordeel: is de Participatiewet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2576147"/>
            <a:ext cx="6400800" cy="28896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nl-NL" sz="8000" dirty="0">
                <a:solidFill>
                  <a:srgbClr val="00B050"/>
                </a:solidFill>
              </a:rPr>
              <a:t>👍</a:t>
            </a:r>
          </a:p>
          <a:p>
            <a:r>
              <a:rPr lang="nl-NL" b="1" dirty="0" smtClean="0">
                <a:solidFill>
                  <a:srgbClr val="002060"/>
                </a:solidFill>
              </a:rPr>
              <a:t>Goed voor cliënten ?</a:t>
            </a:r>
          </a:p>
          <a:p>
            <a:endParaRPr lang="nl-NL" dirty="0" smtClean="0"/>
          </a:p>
          <a:p>
            <a:pPr lvl="0"/>
            <a:r>
              <a:rPr lang="nl-NL" sz="7800" b="1" dirty="0">
                <a:solidFill>
                  <a:srgbClr val="FF0000"/>
                </a:solidFill>
              </a:rPr>
              <a:t>👎</a:t>
            </a:r>
          </a:p>
          <a:p>
            <a:r>
              <a:rPr lang="nl-NL" b="1" dirty="0" smtClean="0"/>
              <a:t>Niet goed voor cliënten 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51963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Samen sterk voor cliënten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inbreng van de LCR bij SZW is sterker als u belangrijke signalen met ons deelt</a:t>
            </a:r>
          </a:p>
          <a:p>
            <a:pPr lvl="1"/>
            <a:r>
              <a:rPr lang="nl-NL" dirty="0" smtClean="0"/>
              <a:t>Waar gaan zaken lokaal mis?</a:t>
            </a:r>
          </a:p>
          <a:p>
            <a:pPr lvl="1"/>
            <a:r>
              <a:rPr lang="nl-NL" dirty="0" smtClean="0"/>
              <a:t>Wat zijn landelijke belemmeringen?</a:t>
            </a:r>
          </a:p>
          <a:p>
            <a:r>
              <a:rPr lang="nl-NL" dirty="0" smtClean="0"/>
              <a:t>Samenwerking tussen raden regionaal</a:t>
            </a:r>
          </a:p>
          <a:p>
            <a:pPr lvl="1"/>
            <a:r>
              <a:rPr lang="nl-NL" dirty="0" smtClean="0"/>
              <a:t>Wat is belang van cliënten van regionale afspraken, wat maken cliënten mee?</a:t>
            </a:r>
          </a:p>
          <a:p>
            <a:pPr lvl="1"/>
            <a:r>
              <a:rPr lang="nl-NL" dirty="0" smtClean="0"/>
              <a:t>Leren van elkaar (bv hoe weet je wat er leeft, waar zijn die cliënten?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969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Uw oordeel nu: is de Participatiewet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2576147"/>
            <a:ext cx="6400800" cy="28896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nl-NL" sz="8000">
                <a:solidFill>
                  <a:srgbClr val="00B050"/>
                </a:solidFill>
              </a:rPr>
              <a:t>👍</a:t>
            </a:r>
          </a:p>
          <a:p>
            <a:r>
              <a:rPr lang="nl-NL" smtClean="0"/>
              <a:t>Goed voor cliënten ?</a:t>
            </a:r>
          </a:p>
          <a:p>
            <a:endParaRPr lang="nl-NL" smtClean="0"/>
          </a:p>
          <a:p>
            <a:pPr lvl="0"/>
            <a:r>
              <a:rPr lang="nl-NL" sz="7800">
                <a:solidFill>
                  <a:srgbClr val="FF0000"/>
                </a:solidFill>
              </a:rPr>
              <a:t>👎</a:t>
            </a:r>
          </a:p>
          <a:p>
            <a:r>
              <a:rPr lang="nl-NL" smtClean="0"/>
              <a:t>Niet goed voor cliënten </a:t>
            </a:r>
            <a:r>
              <a:rPr lang="nl-NL" dirty="0" smtClean="0"/>
              <a:t>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11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/>
          <p:cNvSpPr/>
          <p:nvPr/>
        </p:nvSpPr>
        <p:spPr>
          <a:xfrm>
            <a:off x="2687782" y="1494693"/>
            <a:ext cx="4258141" cy="29941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smtClean="0">
                <a:solidFill>
                  <a:srgbClr val="002060"/>
                </a:solidFill>
              </a:rPr>
              <a:t>Participatiewet</a:t>
            </a:r>
          </a:p>
          <a:p>
            <a:pPr marL="285750" indent="-285750">
              <a:buFontTx/>
              <a:buChar char="-"/>
            </a:pPr>
            <a:r>
              <a:rPr lang="nl-NL" smtClean="0">
                <a:solidFill>
                  <a:srgbClr val="002060"/>
                </a:solidFill>
              </a:rPr>
              <a:t>bijstand, meer eisen</a:t>
            </a:r>
          </a:p>
          <a:p>
            <a:pPr marL="285750" indent="-285750">
              <a:buFontTx/>
              <a:buChar char="-"/>
            </a:pPr>
            <a:r>
              <a:rPr lang="nl-NL">
                <a:solidFill>
                  <a:srgbClr val="002060"/>
                </a:solidFill>
              </a:rPr>
              <a:t>n</a:t>
            </a:r>
            <a:r>
              <a:rPr lang="nl-NL" smtClean="0">
                <a:solidFill>
                  <a:srgbClr val="002060"/>
                </a:solidFill>
              </a:rPr>
              <a:t>ieuwe doelgroep</a:t>
            </a:r>
          </a:p>
          <a:p>
            <a:pPr marL="285750" indent="-285750">
              <a:buFontTx/>
              <a:buChar char="-"/>
            </a:pPr>
            <a:r>
              <a:rPr lang="nl-NL">
                <a:solidFill>
                  <a:srgbClr val="002060"/>
                </a:solidFill>
              </a:rPr>
              <a:t>n</a:t>
            </a:r>
            <a:r>
              <a:rPr lang="nl-NL" smtClean="0">
                <a:solidFill>
                  <a:srgbClr val="002060"/>
                </a:solidFill>
              </a:rPr>
              <a:t>ieuwe instrumenten</a:t>
            </a:r>
          </a:p>
          <a:p>
            <a:pPr marL="285750" indent="-285750">
              <a:buFontTx/>
              <a:buChar char="-"/>
            </a:pPr>
            <a:r>
              <a:rPr lang="nl-NL" smtClean="0">
                <a:solidFill>
                  <a:srgbClr val="002060"/>
                </a:solidFill>
              </a:rPr>
              <a:t>decentralisatie en Sociaal Domein</a:t>
            </a:r>
            <a:endParaRPr lang="nl-NL" dirty="0">
              <a:solidFill>
                <a:srgbClr val="00206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" y="1494693"/>
            <a:ext cx="2545080" cy="415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604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/>
          <p:cNvSpPr/>
          <p:nvPr/>
        </p:nvSpPr>
        <p:spPr>
          <a:xfrm>
            <a:off x="2687782" y="2142835"/>
            <a:ext cx="3648363" cy="2346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7030A0"/>
                </a:solidFill>
              </a:rPr>
              <a:t>Participatiewet</a:t>
            </a:r>
            <a:endParaRPr lang="nl-NL" dirty="0">
              <a:solidFill>
                <a:srgbClr val="7030A0"/>
              </a:solidFill>
            </a:endParaRPr>
          </a:p>
        </p:txBody>
      </p:sp>
      <p:sp>
        <p:nvSpPr>
          <p:cNvPr id="3" name="Ovaal 2"/>
          <p:cNvSpPr/>
          <p:nvPr/>
        </p:nvSpPr>
        <p:spPr>
          <a:xfrm>
            <a:off x="1708727" y="1265380"/>
            <a:ext cx="1958109" cy="1754910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1888836" y="1671904"/>
            <a:ext cx="1597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Wajong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bg1"/>
                </a:solidFill>
              </a:rPr>
              <a:t>a</a:t>
            </a:r>
            <a:r>
              <a:rPr lang="nl-NL" dirty="0" smtClean="0">
                <a:solidFill>
                  <a:schemeClr val="bg1"/>
                </a:solidFill>
              </a:rPr>
              <a:t>lleen VDA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bg1"/>
                </a:solidFill>
              </a:rPr>
              <a:t>h</a:t>
            </a:r>
            <a:r>
              <a:rPr lang="nl-NL" dirty="0" smtClean="0">
                <a:solidFill>
                  <a:schemeClr val="bg1"/>
                </a:solidFill>
              </a:rPr>
              <a:t>erindeling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chemeClr val="bg1"/>
                </a:solidFill>
              </a:rPr>
              <a:t>b</a:t>
            </a:r>
            <a:r>
              <a:rPr lang="nl-NL" dirty="0" smtClean="0">
                <a:solidFill>
                  <a:schemeClr val="bg1"/>
                </a:solidFill>
              </a:rPr>
              <a:t>ij UWV</a:t>
            </a:r>
          </a:p>
        </p:txBody>
      </p:sp>
      <p:sp>
        <p:nvSpPr>
          <p:cNvPr id="5" name="Ovaal 4"/>
          <p:cNvSpPr/>
          <p:nvPr/>
        </p:nvSpPr>
        <p:spPr>
          <a:xfrm>
            <a:off x="5398654" y="1265380"/>
            <a:ext cx="1874982" cy="16348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mtClean="0">
              <a:solidFill>
                <a:srgbClr val="FF0000"/>
              </a:solidFill>
            </a:endParaRPr>
          </a:p>
          <a:p>
            <a:pPr algn="ctr"/>
            <a:r>
              <a:rPr lang="nl-NL" smtClean="0">
                <a:solidFill>
                  <a:srgbClr val="FF0000"/>
                </a:solidFill>
              </a:rPr>
              <a:t>WSW</a:t>
            </a:r>
            <a:endParaRPr lang="nl-NL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nl-NL">
                <a:solidFill>
                  <a:srgbClr val="FF0000"/>
                </a:solidFill>
              </a:rPr>
              <a:t>g</a:t>
            </a:r>
            <a:r>
              <a:rPr lang="nl-NL" smtClean="0">
                <a:solidFill>
                  <a:srgbClr val="FF0000"/>
                </a:solidFill>
              </a:rPr>
              <a:t>een instroom</a:t>
            </a:r>
          </a:p>
          <a:p>
            <a:pPr marL="285750" indent="-285750">
              <a:buFontTx/>
              <a:buChar char="-"/>
            </a:pPr>
            <a:r>
              <a:rPr lang="nl-NL" smtClean="0">
                <a:solidFill>
                  <a:srgbClr val="FF0000"/>
                </a:solidFill>
              </a:rPr>
              <a:t>WSW-rechten</a:t>
            </a:r>
          </a:p>
          <a:p>
            <a:pPr marL="285750" indent="-285750" algn="ctr">
              <a:buFontTx/>
              <a:buChar char="-"/>
            </a:pPr>
            <a:endParaRPr lang="nl-NL" b="1" smtClean="0">
              <a:solidFill>
                <a:srgbClr val="FF0000"/>
              </a:solidFill>
            </a:endParaRPr>
          </a:p>
          <a:p>
            <a:pPr marL="285750" indent="-285750" algn="ctr">
              <a:buFontTx/>
              <a:buChar char="-"/>
            </a:pP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6" name="Ovaal 5"/>
          <p:cNvSpPr/>
          <p:nvPr/>
        </p:nvSpPr>
        <p:spPr>
          <a:xfrm>
            <a:off x="1750292" y="3833091"/>
            <a:ext cx="1872938" cy="1570181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1888836" y="3997924"/>
            <a:ext cx="1734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SUWI</a:t>
            </a:r>
          </a:p>
          <a:p>
            <a:pPr marL="285750" indent="-285750">
              <a:buFontTx/>
              <a:buChar char="-"/>
            </a:pPr>
            <a:r>
              <a:rPr lang="nl-NL">
                <a:solidFill>
                  <a:schemeClr val="bg1"/>
                </a:solidFill>
              </a:rPr>
              <a:t>w</a:t>
            </a:r>
            <a:r>
              <a:rPr lang="nl-NL" smtClean="0">
                <a:solidFill>
                  <a:schemeClr val="bg1"/>
                </a:solidFill>
              </a:rPr>
              <a:t>erkbedrijf</a:t>
            </a:r>
          </a:p>
          <a:p>
            <a:pPr marL="285750" indent="-285750">
              <a:buFontTx/>
              <a:buChar char="-"/>
            </a:pPr>
            <a:r>
              <a:rPr lang="nl-NL">
                <a:solidFill>
                  <a:schemeClr val="bg1"/>
                </a:solidFill>
              </a:rPr>
              <a:t>r</a:t>
            </a:r>
            <a:r>
              <a:rPr lang="nl-NL" smtClean="0">
                <a:solidFill>
                  <a:schemeClr val="bg1"/>
                </a:solidFill>
              </a:rPr>
              <a:t>egionale CP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5398654" y="3837708"/>
            <a:ext cx="2039638" cy="156556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mtClean="0">
              <a:solidFill>
                <a:srgbClr val="FF0000"/>
              </a:solidFill>
            </a:endParaRPr>
          </a:p>
          <a:p>
            <a:pPr algn="ctr"/>
            <a:r>
              <a:rPr lang="nl-NL" smtClean="0">
                <a:solidFill>
                  <a:srgbClr val="FF0000"/>
                </a:solidFill>
              </a:rPr>
              <a:t>Quotum</a:t>
            </a:r>
            <a:endParaRPr lang="nl-NL" dirty="0" smtClean="0">
              <a:solidFill>
                <a:srgbClr val="FF0000"/>
              </a:solidFill>
            </a:endParaRPr>
          </a:p>
          <a:p>
            <a:pPr algn="ctr"/>
            <a:r>
              <a:rPr lang="nl-NL" smtClean="0">
                <a:solidFill>
                  <a:srgbClr val="FF0000"/>
                </a:solidFill>
              </a:rPr>
              <a:t>Wet</a:t>
            </a:r>
          </a:p>
          <a:p>
            <a:pPr marL="285750" indent="-285750">
              <a:buFontTx/>
              <a:buChar char="-"/>
            </a:pPr>
            <a:r>
              <a:rPr lang="nl-NL" smtClean="0">
                <a:solidFill>
                  <a:srgbClr val="FF0000"/>
                </a:solidFill>
              </a:rPr>
              <a:t>125.000</a:t>
            </a:r>
            <a:r>
              <a:rPr lang="nl-NL">
                <a:solidFill>
                  <a:srgbClr val="FF0000"/>
                </a:solidFill>
              </a:rPr>
              <a:t>,    anders…</a:t>
            </a:r>
          </a:p>
          <a:p>
            <a:pPr marL="285750" indent="-285750">
              <a:buFontTx/>
              <a:buChar char="-"/>
            </a:pPr>
            <a:r>
              <a:rPr lang="nl-NL" smtClean="0">
                <a:solidFill>
                  <a:srgbClr val="FF0000"/>
                </a:solidFill>
              </a:rPr>
              <a:t>doelgroep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413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Mensen als Wim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18 jaar</a:t>
            </a:r>
          </a:p>
          <a:p>
            <a:r>
              <a:rPr lang="nl-NL" dirty="0" smtClean="0"/>
              <a:t>ASS</a:t>
            </a:r>
            <a:endParaRPr lang="nl-NL" dirty="0"/>
          </a:p>
          <a:p>
            <a:r>
              <a:rPr lang="nl-NL" dirty="0"/>
              <a:t>Jeugdzorg</a:t>
            </a:r>
          </a:p>
          <a:p>
            <a:r>
              <a:rPr lang="nl-NL" dirty="0" smtClean="0"/>
              <a:t>Terugkeer </a:t>
            </a:r>
            <a:r>
              <a:rPr lang="nl-NL" dirty="0"/>
              <a:t>naar huis niet veilig</a:t>
            </a:r>
          </a:p>
          <a:p>
            <a:r>
              <a:rPr lang="nl-NL" dirty="0"/>
              <a:t>Vraagt bijstand </a:t>
            </a:r>
            <a:r>
              <a:rPr lang="nl-NL" dirty="0">
                <a:solidFill>
                  <a:srgbClr val="FF0000"/>
                </a:solidFill>
              </a:rPr>
              <a:t>(krijgt die niet, verplichte zoekperiode)</a:t>
            </a:r>
          </a:p>
          <a:p>
            <a:r>
              <a:rPr lang="nl-NL" dirty="0"/>
              <a:t>Heeft woning, vraagt hogere bijstand </a:t>
            </a:r>
            <a:r>
              <a:rPr lang="nl-NL" dirty="0">
                <a:solidFill>
                  <a:srgbClr val="FF0000"/>
                </a:solidFill>
              </a:rPr>
              <a:t>(afwijzing, ouders verantwoordelijk)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360" y="1348740"/>
            <a:ext cx="42291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9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Mensen als Wim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Inbreng LCR</a:t>
            </a:r>
          </a:p>
          <a:p>
            <a:pPr lvl="1"/>
            <a:r>
              <a:rPr lang="nl-NL" dirty="0" smtClean="0"/>
              <a:t>Schaf </a:t>
            </a:r>
            <a:r>
              <a:rPr lang="nl-NL" dirty="0"/>
              <a:t>verplichte zoekperiode af</a:t>
            </a:r>
          </a:p>
          <a:p>
            <a:pPr lvl="1"/>
            <a:r>
              <a:rPr lang="nl-NL" dirty="0" smtClean="0"/>
              <a:t>In wet: recht </a:t>
            </a:r>
            <a:r>
              <a:rPr lang="nl-NL" dirty="0"/>
              <a:t>op hogere bijstand bij hulpverleningsplan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chemeClr val="accent1"/>
                </a:solidFill>
              </a:rPr>
              <a:t>Wat doet u lokaal voor mensen als Wim 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688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Suggesties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Geen verplichte zoekperiode zonder iemand te kennen</a:t>
            </a:r>
          </a:p>
          <a:p>
            <a:r>
              <a:rPr lang="nl-NL" dirty="0" smtClean="0"/>
              <a:t>Neem in beleid 18-/+ op (Sociaal Domeinaanpak)</a:t>
            </a:r>
          </a:p>
          <a:p>
            <a:pPr lvl="1"/>
            <a:r>
              <a:rPr lang="nl-NL" dirty="0" smtClean="0"/>
              <a:t>bij hulpplan, ken hogere bijstand toe</a:t>
            </a:r>
          </a:p>
          <a:p>
            <a:pPr lvl="1"/>
            <a:r>
              <a:rPr lang="nl-NL" dirty="0"/>
              <a:t>l</a:t>
            </a:r>
            <a:r>
              <a:rPr lang="nl-NL" dirty="0" smtClean="0"/>
              <a:t>eg dit vast in verordening</a:t>
            </a:r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 smtClean="0">
                <a:solidFill>
                  <a:schemeClr val="accent4">
                    <a:lumMod val="75000"/>
                  </a:schemeClr>
                </a:solidFill>
              </a:rPr>
              <a:t>Spreekt u jongeren die ervaringen hebben met overgang 18-/+?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562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Mensen als Margriet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17 jaar, doener</a:t>
            </a:r>
          </a:p>
          <a:p>
            <a:r>
              <a:rPr lang="nl-NL" dirty="0" smtClean="0"/>
              <a:t>LVB</a:t>
            </a:r>
            <a:endParaRPr lang="nl-NL" dirty="0"/>
          </a:p>
          <a:p>
            <a:r>
              <a:rPr lang="nl-NL" dirty="0"/>
              <a:t>Praktijkonderwijs </a:t>
            </a:r>
            <a:endParaRPr lang="nl-NL" dirty="0" smtClean="0"/>
          </a:p>
          <a:p>
            <a:r>
              <a:rPr lang="nl-NL" dirty="0" smtClean="0"/>
              <a:t>Vraagt </a:t>
            </a:r>
            <a:r>
              <a:rPr lang="nl-NL" dirty="0"/>
              <a:t>hulp bij zoeken </a:t>
            </a:r>
            <a:r>
              <a:rPr lang="nl-NL" dirty="0" smtClean="0"/>
              <a:t>werk </a:t>
            </a:r>
            <a:r>
              <a:rPr lang="nl-NL" dirty="0">
                <a:solidFill>
                  <a:srgbClr val="FF0000"/>
                </a:solidFill>
              </a:rPr>
              <a:t>(Gemeente wijst af, naar school)</a:t>
            </a:r>
          </a:p>
          <a:p>
            <a:r>
              <a:rPr lang="nl-NL" dirty="0" smtClean="0"/>
              <a:t>Margriet vindt zelf werk en jobcoach van </a:t>
            </a:r>
            <a:r>
              <a:rPr lang="nl-NL" dirty="0" err="1" smtClean="0"/>
              <a:t>Werkpad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(gemeente wijst af, doet zelf </a:t>
            </a:r>
            <a:r>
              <a:rPr lang="nl-NL" dirty="0" err="1" smtClean="0">
                <a:solidFill>
                  <a:srgbClr val="FF0000"/>
                </a:solidFill>
              </a:rPr>
              <a:t>jobcoaching</a:t>
            </a:r>
            <a:r>
              <a:rPr lang="nl-NL" dirty="0" smtClean="0">
                <a:solidFill>
                  <a:srgbClr val="FF0000"/>
                </a:solidFill>
              </a:rPr>
              <a:t>) </a:t>
            </a:r>
          </a:p>
          <a:p>
            <a:r>
              <a:rPr lang="nl-NL" dirty="0" smtClean="0"/>
              <a:t>Werkgever verlengt arbeidscontract niet, begeleiding onder de maat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80" y="411480"/>
            <a:ext cx="2484120" cy="256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64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Mensen als Margriet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Inbreng LCR</a:t>
            </a:r>
          </a:p>
          <a:p>
            <a:pPr lvl="1"/>
            <a:r>
              <a:rPr lang="nl-NL" dirty="0" smtClean="0"/>
              <a:t>Startkwalificatie niet heilig</a:t>
            </a:r>
          </a:p>
          <a:p>
            <a:pPr lvl="1"/>
            <a:r>
              <a:rPr lang="nl-NL" dirty="0" smtClean="0"/>
              <a:t>Aanspraakrecht op ondersteuning steviger</a:t>
            </a:r>
            <a:endParaRPr lang="nl-NL" dirty="0"/>
          </a:p>
          <a:p>
            <a:pPr lvl="1"/>
            <a:r>
              <a:rPr lang="nl-NL" dirty="0" smtClean="0"/>
              <a:t>Keuzevrijheid </a:t>
            </a:r>
            <a:r>
              <a:rPr lang="nl-NL" dirty="0"/>
              <a:t>bij </a:t>
            </a:r>
            <a:r>
              <a:rPr lang="nl-NL" dirty="0" err="1"/>
              <a:t>jobcoaching</a:t>
            </a:r>
            <a:r>
              <a:rPr lang="nl-NL" dirty="0"/>
              <a:t> </a:t>
            </a:r>
            <a:r>
              <a:rPr lang="nl-NL" dirty="0" smtClean="0"/>
              <a:t>nodig</a:t>
            </a:r>
            <a:endParaRPr lang="nl-NL" dirty="0"/>
          </a:p>
          <a:p>
            <a:pPr lvl="1"/>
            <a:r>
              <a:rPr lang="nl-NL" dirty="0"/>
              <a:t>Kwaliteitsparagraaf in </a:t>
            </a:r>
            <a:r>
              <a:rPr lang="nl-NL" dirty="0" err="1"/>
              <a:t>Pwet</a:t>
            </a:r>
            <a:r>
              <a:rPr lang="nl-NL" dirty="0"/>
              <a:t> </a:t>
            </a:r>
            <a:r>
              <a:rPr lang="nl-NL" dirty="0" smtClean="0"/>
              <a:t>toevoegen (zoals </a:t>
            </a:r>
            <a:r>
              <a:rPr lang="nl-NL" dirty="0" err="1" smtClean="0"/>
              <a:t>Jobcoaching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Verwijzing naar VN verdrag (bv. eigen regie)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chemeClr val="accent1"/>
                </a:solidFill>
              </a:rPr>
              <a:t>Wat brengt u lokaal in voor mensen als Margriet?</a:t>
            </a:r>
            <a:endParaRPr lang="nl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9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LCR">
      <a:dk1>
        <a:srgbClr val="2E2E79"/>
      </a:dk1>
      <a:lt1>
        <a:sysClr val="window" lastClr="FFFFFF"/>
      </a:lt1>
      <a:dk2>
        <a:srgbClr val="1F497D"/>
      </a:dk2>
      <a:lt2>
        <a:srgbClr val="FFFFFF"/>
      </a:lt2>
      <a:accent1>
        <a:srgbClr val="C4241A"/>
      </a:accent1>
      <a:accent2>
        <a:srgbClr val="0099CB"/>
      </a:accent2>
      <a:accent3>
        <a:srgbClr val="CF641B"/>
      </a:accent3>
      <a:accent4>
        <a:srgbClr val="6278F2"/>
      </a:accent4>
      <a:accent5>
        <a:srgbClr val="6ED6E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oofdstukpagina">
  <a:themeElements>
    <a:clrScheme name="LCR">
      <a:dk1>
        <a:srgbClr val="2E2E79"/>
      </a:dk1>
      <a:lt1>
        <a:sysClr val="window" lastClr="FFFFFF"/>
      </a:lt1>
      <a:dk2>
        <a:srgbClr val="1F497D"/>
      </a:dk2>
      <a:lt2>
        <a:srgbClr val="FFFFFF"/>
      </a:lt2>
      <a:accent1>
        <a:srgbClr val="C4241A"/>
      </a:accent1>
      <a:accent2>
        <a:srgbClr val="0099CB"/>
      </a:accent2>
      <a:accent3>
        <a:srgbClr val="CF641B"/>
      </a:accent3>
      <a:accent4>
        <a:srgbClr val="6278F2"/>
      </a:accent4>
      <a:accent5>
        <a:srgbClr val="6ED6E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Voettekst bewerken">
  <a:themeElements>
    <a:clrScheme name="LCR">
      <a:dk1>
        <a:srgbClr val="2E2E79"/>
      </a:dk1>
      <a:lt1>
        <a:sysClr val="window" lastClr="FFFFFF"/>
      </a:lt1>
      <a:dk2>
        <a:srgbClr val="1F497D"/>
      </a:dk2>
      <a:lt2>
        <a:srgbClr val="FFFFFF"/>
      </a:lt2>
      <a:accent1>
        <a:srgbClr val="C4241A"/>
      </a:accent1>
      <a:accent2>
        <a:srgbClr val="0099CB"/>
      </a:accent2>
      <a:accent3>
        <a:srgbClr val="CF641B"/>
      </a:accent3>
      <a:accent4>
        <a:srgbClr val="6278F2"/>
      </a:accent4>
      <a:accent5>
        <a:srgbClr val="6ED6EF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a LC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813</Words>
  <Application>Microsoft Office PowerPoint</Application>
  <PresentationFormat>Diavoorstelling (4:3)</PresentationFormat>
  <Paragraphs>169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Standaardontwerp</vt:lpstr>
      <vt:lpstr>Hoofdstukpagina</vt:lpstr>
      <vt:lpstr>Voettekst bewerken</vt:lpstr>
      <vt:lpstr>De Wet voor Participatie van mensen?  Branko Hagen LCR – Studiemiddag Mobility </vt:lpstr>
      <vt:lpstr>Uw oordeel: is de Participatiewet</vt:lpstr>
      <vt:lpstr>PowerPoint-presentatie</vt:lpstr>
      <vt:lpstr>PowerPoint-presentatie</vt:lpstr>
      <vt:lpstr>Mensen als Wim</vt:lpstr>
      <vt:lpstr>Mensen als Wim</vt:lpstr>
      <vt:lpstr>Suggesties</vt:lpstr>
      <vt:lpstr>Mensen als Margriet</vt:lpstr>
      <vt:lpstr>Mensen als Margriet</vt:lpstr>
      <vt:lpstr>Suggesties</vt:lpstr>
      <vt:lpstr>Mensen als Maarten</vt:lpstr>
      <vt:lpstr>Mensen als Maarten</vt:lpstr>
      <vt:lpstr>Suggesties</vt:lpstr>
      <vt:lpstr>Mensen als Ellen</vt:lpstr>
      <vt:lpstr>Mensen als Ellen</vt:lpstr>
      <vt:lpstr>Suggesties</vt:lpstr>
      <vt:lpstr>Algemeen</vt:lpstr>
      <vt:lpstr>Versterk positie cliënt</vt:lpstr>
      <vt:lpstr>Cliëntenparticipatie</vt:lpstr>
      <vt:lpstr>Samen sterk voor cliënten</vt:lpstr>
      <vt:lpstr>Uw oordeel nu: is de Participatiewet</vt:lpstr>
    </vt:vector>
  </TitlesOfParts>
  <Company>Landelijke Cliëntenraad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PowerPoint-Landelijke Cliëntenraad</dc:title>
  <dc:creator>Wil Scholten</dc:creator>
  <cp:lastModifiedBy>Wilma Vincken</cp:lastModifiedBy>
  <cp:revision>72</cp:revision>
  <cp:lastPrinted>2017-09-28T15:03:37Z</cp:lastPrinted>
  <dcterms:created xsi:type="dcterms:W3CDTF">2014-03-06T11:11:00Z</dcterms:created>
  <dcterms:modified xsi:type="dcterms:W3CDTF">2017-10-01T14:49:19Z</dcterms:modified>
</cp:coreProperties>
</file>